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3" r:id="rId3"/>
    <p:sldId id="272" r:id="rId4"/>
    <p:sldId id="290" r:id="rId5"/>
    <p:sldId id="292" r:id="rId6"/>
    <p:sldId id="293" r:id="rId7"/>
    <p:sldId id="294" r:id="rId8"/>
    <p:sldId id="258" r:id="rId9"/>
    <p:sldId id="259" r:id="rId10"/>
    <p:sldId id="295" r:id="rId11"/>
    <p:sldId id="274" r:id="rId12"/>
    <p:sldId id="283" r:id="rId13"/>
    <p:sldId id="298" r:id="rId14"/>
    <p:sldId id="297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1DA3"/>
    <a:srgbClr val="45229E"/>
    <a:srgbClr val="21123A"/>
    <a:srgbClr val="241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99" autoAdjust="0"/>
    <p:restoredTop sz="94660"/>
  </p:normalViewPr>
  <p:slideViewPr>
    <p:cSldViewPr snapToGrid="0">
      <p:cViewPr>
        <p:scale>
          <a:sx n="77" d="100"/>
          <a:sy n="77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D6E6E6-9AA6-4365-BEEA-8C90A9EF8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875D6D2-864C-4D48-A2E7-0208FBD243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A2BF8D-E0DB-44C8-B03A-B573BABB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D103-2DBD-4844-A3E6-4197BA56284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031AFB-1352-40BC-8EEC-C9145D105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C7E191-C3AB-4C93-BC3E-D12CB3513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ECFE-8869-43CE-A546-4A54B6E500E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58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7804D2-0E3C-4E2B-B731-A93F317CB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8D86AE7-1E4A-4817-A33A-C8F0256D8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E7139C-59BD-4F23-AE22-17DCF050D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D103-2DBD-4844-A3E6-4197BA56284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6BBD67-6CBF-4CE0-8A7E-52156706E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19BB63-36D9-4D2C-9525-CFA30FE79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ECFE-8869-43CE-A546-4A54B6E500E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3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A470EB-922D-46EA-A742-7E26E3ED3D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0A53DE2-F92A-4CE3-A39E-DE4B6699B7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ADD6F7-2AEC-40D8-9091-08C00A94D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D103-2DBD-4844-A3E6-4197BA56284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59E79D-C2E1-474F-A966-DD36CB97E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D2FDB8-131B-48FB-BA23-3FA7BABC7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ECFE-8869-43CE-A546-4A54B6E500E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2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216148-B764-4AAC-B1D0-A1A46A9D0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4F8843-EC9F-4139-9BC0-612A0FF41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C101EC-2126-4A15-BC01-B5A5E677A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D103-2DBD-4844-A3E6-4197BA56284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95194D-7EA9-4120-8300-5D6163960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0E684F-E22D-451A-92A0-8642986CE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ECFE-8869-43CE-A546-4A54B6E500E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64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44558C-6ACF-403F-B8BD-6102FF462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AD223A4-256E-4186-BA31-3AB45114D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808E1BE-78A2-4B1E-A7A1-7C07DA5A2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D103-2DBD-4844-A3E6-4197BA56284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741960-3D82-4654-8660-7B7E24B6E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0CD8BA-8A9C-47DC-A489-41E1FC766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ECFE-8869-43CE-A546-4A54B6E500E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144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50CE05-8B7B-4DB6-9D64-9C8992D2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25506C-D26F-4F8B-834F-4124D6CDEF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0A35BEC-8CF4-43EA-A9F6-51A213232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147E77-7D2B-42F1-ACCD-3805DAA22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D103-2DBD-4844-A3E6-4197BA56284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A56E4AD-DD1A-4865-8B00-8D1B2B7A5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AB22284-1EC2-4D6E-A437-4FD6ECBD6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ECFE-8869-43CE-A546-4A54B6E500E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538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DC9B75-1884-4895-AC75-B203C5858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61BEBAE-0BF0-487B-9265-13F5E4510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FB28570-A196-4BD4-8A52-2CB220524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046D693-DDBD-46FD-B311-C3CD9D8241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2B79854-F2DE-4FFF-9DFC-41DFBAE97A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B0C5C21-EE42-4840-AC8E-3AABED964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D103-2DBD-4844-A3E6-4197BA56284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7A82FF6-63D9-417F-9614-47BCD9DC5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F364011-EAF4-48DF-9C4E-A3B1164CA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ECFE-8869-43CE-A546-4A54B6E500E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45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DD27BE-4402-4824-9EA2-BA6D34B09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EF12EF9-BC98-4A3B-ABCA-96F95C8E1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D103-2DBD-4844-A3E6-4197BA56284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E02A972-196B-4B12-9EC4-14B16771E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A8A7D9F-1FEC-40EF-85CE-679823CBF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ECFE-8869-43CE-A546-4A54B6E500E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89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4F22059-E565-4ACE-BCD9-EB98A8363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D103-2DBD-4844-A3E6-4197BA56284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2C44FF0-FD01-403C-BAA5-EA28DEC28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608BF92-1BF8-461A-BE7D-7B367F81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ECFE-8869-43CE-A546-4A54B6E500E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50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9BC499-9739-4EB3-811E-BB5083092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F5DB40-496D-4E3A-906D-62D6A6FF8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DBA4405-4744-4F2D-8BA9-85CBA31E9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9E829D8-1B5F-4366-B6AE-BECE06758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D103-2DBD-4844-A3E6-4197BA56284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EFE2805-5263-4B3B-A4BA-B4B6C4B3F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BB537E1-5A15-4126-80C4-D8D8403E0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ECFE-8869-43CE-A546-4A54B6E500E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82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78701-B4CD-4894-8111-16CB9B142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1533105-BD6A-4FDE-B28C-960B7F320C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7210C4B-FE87-4087-B63C-9DE1FDCD6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2258C39-6A7F-417E-8F74-46539D7E9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D103-2DBD-4844-A3E6-4197BA56284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B591D23-C892-42A8-A2C7-43DFDDB80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9A90A4F-27B6-43B7-8EBE-DF031DA4E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ECFE-8869-43CE-A546-4A54B6E500E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08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6040AC2-DD0C-4120-A07F-1BBF88A1F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8BCF37B-AFEA-4AE0-AE1F-6873BC314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224457-CF8F-4AD6-BF78-29DFB501B0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8D103-2DBD-4844-A3E6-4197BA56284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EDEFBF-004E-4405-93B5-B1E2D6208C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FC2BA6-A62B-4D1C-A2E2-1AD893F708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8ECFE-8869-43CE-A546-4A54B6E500E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04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2A55AA2-DD98-4D6E-90E2-F281D3CBB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19" y="874643"/>
            <a:ext cx="10063240" cy="4794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765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359C550-1437-C02E-9B00-D2FEAB7482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4FFB9A9-E1EB-B98A-BB8A-7EFFC66DDA5E}"/>
              </a:ext>
            </a:extLst>
          </p:cNvPr>
          <p:cNvSpPr/>
          <p:nvPr/>
        </p:nvSpPr>
        <p:spPr>
          <a:xfrm>
            <a:off x="551140" y="412530"/>
            <a:ext cx="100988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Tesis de Maestría Mención</a:t>
            </a:r>
            <a:endParaRPr lang="en-GB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11ABAF78-FF13-A93E-9F0D-6E7C30F64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473131"/>
              </p:ext>
            </p:extLst>
          </p:nvPr>
        </p:nvGraphicFramePr>
        <p:xfrm>
          <a:off x="1771650" y="2457450"/>
          <a:ext cx="8878351" cy="2571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5381">
                  <a:extLst>
                    <a:ext uri="{9D8B030D-6E8A-4147-A177-3AD203B41FA5}">
                      <a16:colId xmlns:a16="http://schemas.microsoft.com/office/drawing/2014/main" xmlns="" val="2219220936"/>
                    </a:ext>
                  </a:extLst>
                </a:gridCol>
                <a:gridCol w="3520051">
                  <a:extLst>
                    <a:ext uri="{9D8B030D-6E8A-4147-A177-3AD203B41FA5}">
                      <a16:colId xmlns:a16="http://schemas.microsoft.com/office/drawing/2014/main" xmlns="" val="1741537840"/>
                    </a:ext>
                  </a:extLst>
                </a:gridCol>
                <a:gridCol w="2072919">
                  <a:extLst>
                    <a:ext uri="{9D8B030D-6E8A-4147-A177-3AD203B41FA5}">
                      <a16:colId xmlns:a16="http://schemas.microsoft.com/office/drawing/2014/main" xmlns="" val="620554496"/>
                    </a:ext>
                  </a:extLst>
                </a:gridCol>
              </a:tblGrid>
              <a:tr h="37345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Mecánica de los fluidos aplicada</a:t>
                      </a:r>
                      <a:endParaRPr lang="es-E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>
                          <a:effectLst/>
                        </a:rPr>
                        <a:t>Indoor airflows and risk of airborne contagion of diseases  CHAMÁN for assessing modelling strategies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>
                          <a:effectLst/>
                        </a:rPr>
                        <a:t> 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773816831"/>
                  </a:ext>
                </a:extLst>
              </a:tr>
              <a:tr h="116009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>
                          <a:effectLst/>
                        </a:rPr>
                        <a:t>Andrés Vignolo Cortabarría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360354864"/>
                  </a:ext>
                </a:extLst>
              </a:tr>
              <a:tr h="1037727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Mecánica</a:t>
                      </a:r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effectLst/>
                        </a:rPr>
                        <a:t>Simulación numérica de la dinámica de aerogeneradores de eje horizontal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>
                          <a:effectLst/>
                        </a:rPr>
                        <a:t>Santiago Agustín Correa Lazo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66797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253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E0F8EC-08EB-A909-9A80-838FAB8C0F93}"/>
              </a:ext>
            </a:extLst>
          </p:cNvPr>
          <p:cNvSpPr txBox="1"/>
          <p:nvPr/>
        </p:nvSpPr>
        <p:spPr>
          <a:xfrm>
            <a:off x="3486150" y="76783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Trabajo final de Grado </a:t>
            </a:r>
            <a:r>
              <a:rPr lang="es-E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Premio</a:t>
            </a:r>
            <a:endParaRPr lang="en-GB" sz="28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6DC94868-A16B-6C5D-F7D0-C8CF63DB70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587962"/>
              </p:ext>
            </p:extLst>
          </p:nvPr>
        </p:nvGraphicFramePr>
        <p:xfrm>
          <a:off x="1771650" y="2207419"/>
          <a:ext cx="8648700" cy="3587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193232351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xmlns="" val="3820934953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xmlns="" val="1696093806"/>
                    </a:ext>
                  </a:extLst>
                </a:gridCol>
              </a:tblGrid>
              <a:tr h="179705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Ciencias</a:t>
                      </a:r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Agrarias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effectLst/>
                        </a:rPr>
                        <a:t>CARACTERIZACIÓN INTRA-ANUAL DE LA TEMPERATURA MEDIA DEL SUELO CUBIERTO A 5 Y 10 CM DE PROFUNDIDAD, EN BASE A INFORMACIÓN SATELITAL, PARA URUGUAY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>
                          <a:effectLst/>
                        </a:rPr>
                        <a:t>Martín Dante Francia Camacho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421631657"/>
                  </a:ext>
                </a:extLst>
              </a:tr>
              <a:tr h="17907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Ciencias</a:t>
                      </a:r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agrarias</a:t>
                      </a:r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>
                          <a:effectLst/>
                        </a:rPr>
                        <a:t>EVALUACIÓN DE LA RESISTENCIA A MARCHITEZ BACTERIANA, CAUSADA POR Ralstonia solanacearum, EN GERMOPLASMA AVANZADO DE PAPA (Solanum tuberosum L.)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>
                          <a:effectLst/>
                        </a:rPr>
                        <a:t>Luciana Viera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642763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464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E0F8EC-08EB-A909-9A80-838FAB8C0F93}"/>
              </a:ext>
            </a:extLst>
          </p:cNvPr>
          <p:cNvSpPr txBox="1"/>
          <p:nvPr/>
        </p:nvSpPr>
        <p:spPr>
          <a:xfrm>
            <a:off x="3456332" y="519356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Trabajo final de Grado </a:t>
            </a:r>
            <a:r>
              <a:rPr lang="es-E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Premio</a:t>
            </a:r>
            <a:endParaRPr lang="en-GB" sz="28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3B36B830-60FB-7EB0-B315-7C38F14BF0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048437"/>
              </p:ext>
            </p:extLst>
          </p:nvPr>
        </p:nvGraphicFramePr>
        <p:xfrm>
          <a:off x="1438275" y="1476375"/>
          <a:ext cx="9163048" cy="4743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3953">
                  <a:extLst>
                    <a:ext uri="{9D8B030D-6E8A-4147-A177-3AD203B41FA5}">
                      <a16:colId xmlns:a16="http://schemas.microsoft.com/office/drawing/2014/main" xmlns="" val="3743929847"/>
                    </a:ext>
                  </a:extLst>
                </a:gridCol>
                <a:gridCol w="3346982">
                  <a:extLst>
                    <a:ext uri="{9D8B030D-6E8A-4147-A177-3AD203B41FA5}">
                      <a16:colId xmlns:a16="http://schemas.microsoft.com/office/drawing/2014/main" xmlns="" val="3453354309"/>
                    </a:ext>
                  </a:extLst>
                </a:gridCol>
                <a:gridCol w="3292113">
                  <a:extLst>
                    <a:ext uri="{9D8B030D-6E8A-4147-A177-3AD203B41FA5}">
                      <a16:colId xmlns:a16="http://schemas.microsoft.com/office/drawing/2014/main" xmlns="" val="1259430922"/>
                    </a:ext>
                  </a:extLst>
                </a:gridCol>
              </a:tblGrid>
              <a:tr h="73298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>
                          <a:solidFill>
                            <a:schemeClr val="bg1"/>
                          </a:solidFill>
                          <a:effectLst/>
                        </a:rPr>
                        <a:t>Civil Hidráulico - Ambiental</a:t>
                      </a:r>
                      <a:endParaRPr lang="en-GB" sz="18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Puerto multipropósito en Punta Carretas</a:t>
                      </a:r>
                      <a:endParaRPr lang="es-E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1" u="none" strike="noStrike" dirty="0">
                          <a:effectLst/>
                        </a:rPr>
                        <a:t>Lino Milesi, Luciano Rossi, Lucas Sellanes Fajardo</a:t>
                      </a:r>
                      <a:endParaRPr lang="it-IT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43405897"/>
                  </a:ext>
                </a:extLst>
              </a:tr>
              <a:tr h="10952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>
                          <a:solidFill>
                            <a:schemeClr val="bg1"/>
                          </a:solidFill>
                          <a:effectLst/>
                        </a:rPr>
                        <a:t>Computación</a:t>
                      </a:r>
                      <a:endParaRPr lang="en-GB" sz="18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Un sistema de tipos gradual con semántica de casts para el lenguaje Elixir</a:t>
                      </a:r>
                      <a:endParaRPr lang="es-E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>
                          <a:effectLst/>
                        </a:rPr>
                        <a:t>Damián Ferencz</a:t>
                      </a:r>
                      <a:endParaRPr lang="en-GB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226963280"/>
                  </a:ext>
                </a:extLst>
              </a:tr>
              <a:tr h="14575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>
                          <a:solidFill>
                            <a:schemeClr val="bg1"/>
                          </a:solidFill>
                          <a:effectLst/>
                        </a:rPr>
                        <a:t>Eléctrica</a:t>
                      </a:r>
                      <a:endParaRPr lang="en-GB" sz="18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>
                          <a:effectLst/>
                        </a:rPr>
                        <a:t>PhotoHolmes: Study and implementation of techniques for detecting forgeries in digital images</a:t>
                      </a:r>
                      <a:endParaRPr lang="en-GB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>
                          <a:effectLst/>
                        </a:rPr>
                        <a:t>Julian O'Flaherty, Rodrigo Paganini, Juan Pablo Sotelo Silva, Julieta Umpierrez</a:t>
                      </a:r>
                      <a:endParaRPr lang="en-GB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357354421"/>
                  </a:ext>
                </a:extLst>
              </a:tr>
              <a:tr h="14575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Físico</a:t>
                      </a:r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matemático</a:t>
                      </a:r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, </a:t>
                      </a:r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Eléctrico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>
                          <a:effectLst/>
                        </a:rPr>
                        <a:t>Microscopía de matrices de Mueller para diagnóstico temprano en muestras completas de tejidos biológicos</a:t>
                      </a:r>
                      <a:endParaRPr lang="en-GB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effectLst/>
                        </a:rPr>
                        <a:t>Román </a:t>
                      </a:r>
                      <a:r>
                        <a:rPr lang="en-GB" sz="1800" b="1" u="none" strike="noStrike" dirty="0" err="1">
                          <a:effectLst/>
                        </a:rPr>
                        <a:t>Demczylo</a:t>
                      </a:r>
                      <a:r>
                        <a:rPr lang="en-GB" sz="1800" b="1" u="none" strike="noStrike" dirty="0">
                          <a:effectLst/>
                        </a:rPr>
                        <a:t>, Diego Silva Piedra</a:t>
                      </a:r>
                      <a:endParaRPr lang="en-GB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739848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821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23DC2651-C061-FC54-C869-48D031AF3F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432218"/>
              </p:ext>
            </p:extLst>
          </p:nvPr>
        </p:nvGraphicFramePr>
        <p:xfrm>
          <a:off x="1495425" y="2114550"/>
          <a:ext cx="9058275" cy="3438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5094">
                  <a:extLst>
                    <a:ext uri="{9D8B030D-6E8A-4147-A177-3AD203B41FA5}">
                      <a16:colId xmlns:a16="http://schemas.microsoft.com/office/drawing/2014/main" xmlns="" val="2122397448"/>
                    </a:ext>
                  </a:extLst>
                </a:gridCol>
                <a:gridCol w="3308711">
                  <a:extLst>
                    <a:ext uri="{9D8B030D-6E8A-4147-A177-3AD203B41FA5}">
                      <a16:colId xmlns:a16="http://schemas.microsoft.com/office/drawing/2014/main" xmlns="" val="3268554550"/>
                    </a:ext>
                  </a:extLst>
                </a:gridCol>
                <a:gridCol w="3254470">
                  <a:extLst>
                    <a:ext uri="{9D8B030D-6E8A-4147-A177-3AD203B41FA5}">
                      <a16:colId xmlns:a16="http://schemas.microsoft.com/office/drawing/2014/main" xmlns="" val="1582224572"/>
                    </a:ext>
                  </a:extLst>
                </a:gridCol>
              </a:tblGrid>
              <a:tr h="206153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Industrial </a:t>
                      </a:r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Mecánica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Diseño aerodinámico, mecánico y de control de un aerogenerador de escala reducida basado en un prototipo de gran porte con ensayo en túnel de viento</a:t>
                      </a:r>
                      <a:endParaRPr lang="es-E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>
                          <a:effectLst/>
                        </a:rPr>
                        <a:t>Francisco </a:t>
                      </a:r>
                      <a:r>
                        <a:rPr lang="pt-BR" sz="1800" b="1" u="none" strike="noStrike" dirty="0" err="1">
                          <a:effectLst/>
                        </a:rPr>
                        <a:t>Galleto</a:t>
                      </a:r>
                      <a:r>
                        <a:rPr lang="pt-BR" sz="1800" b="1" u="none" strike="noStrike" dirty="0">
                          <a:effectLst/>
                        </a:rPr>
                        <a:t>, Pedro </a:t>
                      </a:r>
                      <a:r>
                        <a:rPr lang="pt-BR" sz="1800" b="1" u="none" strike="noStrike" dirty="0" err="1">
                          <a:effectLst/>
                        </a:rPr>
                        <a:t>Guarga</a:t>
                      </a:r>
                      <a:r>
                        <a:rPr lang="pt-BR" sz="1800" b="1" u="none" strike="noStrike" dirty="0">
                          <a:effectLst/>
                        </a:rPr>
                        <a:t>, Santiago Vivas</a:t>
                      </a:r>
                      <a:endParaRPr lang="pt-BR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401741002"/>
                  </a:ext>
                </a:extLst>
              </a:tr>
              <a:tr h="137699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Industrial </a:t>
                      </a:r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Mecánica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Diseño de un sistema Drain-Back para la instalación en colectores solares de baja temperatura</a:t>
                      </a:r>
                      <a:endParaRPr lang="es-E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1" u="none" strike="noStrike" dirty="0">
                          <a:effectLst/>
                        </a:rPr>
                        <a:t>Lorenzo Foderé, Francisco Garchitorena, Iñaki Sarazola </a:t>
                      </a:r>
                      <a:endParaRPr lang="it-IT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56629953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95DB187-8FE0-F393-0062-29C68610D275}"/>
              </a:ext>
            </a:extLst>
          </p:cNvPr>
          <p:cNvSpPr txBox="1"/>
          <p:nvPr/>
        </p:nvSpPr>
        <p:spPr>
          <a:xfrm>
            <a:off x="3361082" y="814631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Trabajo final de Grado </a:t>
            </a:r>
            <a:r>
              <a:rPr lang="es-E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Premio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1948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EA57BCA-E14B-7794-E592-90217D6760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3F74A8C-0EB2-E6F2-15C1-B9900600322A}"/>
              </a:ext>
            </a:extLst>
          </p:cNvPr>
          <p:cNvSpPr txBox="1"/>
          <p:nvPr/>
        </p:nvSpPr>
        <p:spPr>
          <a:xfrm>
            <a:off x="3456332" y="519356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Trabajo final de Grado </a:t>
            </a:r>
            <a:r>
              <a:rPr lang="es-E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Premio</a:t>
            </a:r>
            <a:endParaRPr lang="en-GB" sz="28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EFB7C378-0AAA-8A8C-6B88-DF5245E54256}"/>
              </a:ext>
            </a:extLst>
          </p:cNvPr>
          <p:cNvGraphicFramePr>
            <a:graphicFrameLocks noGrp="1"/>
          </p:cNvGraphicFramePr>
          <p:nvPr/>
        </p:nvGraphicFramePr>
        <p:xfrm>
          <a:off x="1389062" y="1635919"/>
          <a:ext cx="9413875" cy="4483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3043">
                  <a:extLst>
                    <a:ext uri="{9D8B030D-6E8A-4147-A177-3AD203B41FA5}">
                      <a16:colId xmlns:a16="http://schemas.microsoft.com/office/drawing/2014/main" xmlns="" val="4059138524"/>
                    </a:ext>
                  </a:extLst>
                </a:gridCol>
                <a:gridCol w="3438601">
                  <a:extLst>
                    <a:ext uri="{9D8B030D-6E8A-4147-A177-3AD203B41FA5}">
                      <a16:colId xmlns:a16="http://schemas.microsoft.com/office/drawing/2014/main" xmlns="" val="3727390222"/>
                    </a:ext>
                  </a:extLst>
                </a:gridCol>
                <a:gridCol w="3382231">
                  <a:extLst>
                    <a:ext uri="{9D8B030D-6E8A-4147-A177-3AD203B41FA5}">
                      <a16:colId xmlns:a16="http://schemas.microsoft.com/office/drawing/2014/main" xmlns="" val="3477514897"/>
                    </a:ext>
                  </a:extLst>
                </a:gridCol>
              </a:tblGrid>
              <a:tr h="18660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Sistemas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wisello: Sistema de asesoramiento conversacional basado en Inteligencia Artificial Generativa para plataformas de E-Commerce</a:t>
                      </a:r>
                      <a:endParaRPr lang="es-E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>
                          <a:effectLst/>
                        </a:rPr>
                        <a:t>Andrés Juan, Marcelo Pérez,  Federico Iglesias, Mateo Sciarra</a:t>
                      </a:r>
                      <a:endParaRPr lang="en-GB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522782435"/>
                  </a:ext>
                </a:extLst>
              </a:tr>
              <a:tr h="14945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Sistemas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>
                          <a:effectLst/>
                        </a:rPr>
                        <a:t>Analysis, Evaluation and Improvement of Active Regular Inference Algorithms for Neural Sequence Acceptors</a:t>
                      </a:r>
                      <a:endParaRPr lang="en-GB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>
                          <a:effectLst/>
                        </a:rPr>
                        <a:t>Alejo Garat, Juan Pedro da Silva, Martín Iturbide</a:t>
                      </a:r>
                      <a:endParaRPr lang="pt-BR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381718499"/>
                  </a:ext>
                </a:extLst>
              </a:tr>
              <a:tr h="112306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Sistemas de </a:t>
                      </a:r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comunicación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Implementación de un transmisor AIS de bajo costo basado en SDR</a:t>
                      </a:r>
                      <a:endParaRPr lang="es-E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>
                          <a:effectLst/>
                        </a:rPr>
                        <a:t>Romina Belén García Camargo, Máximo </a:t>
                      </a:r>
                      <a:r>
                        <a:rPr lang="es-ES" sz="1800" b="1" u="none" strike="noStrike" dirty="0" err="1">
                          <a:effectLst/>
                        </a:rPr>
                        <a:t>Pirri</a:t>
                      </a:r>
                      <a:r>
                        <a:rPr lang="es-ES" sz="1800" b="1" u="none" strike="noStrike" dirty="0">
                          <a:effectLst/>
                        </a:rPr>
                        <a:t> Fernández asistirán los padres</a:t>
                      </a:r>
                      <a:endParaRPr lang="es-E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834789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044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03EF90E-54F1-85D5-7D6D-4C04C642B43C}"/>
              </a:ext>
            </a:extLst>
          </p:cNvPr>
          <p:cNvSpPr txBox="1"/>
          <p:nvPr/>
        </p:nvSpPr>
        <p:spPr>
          <a:xfrm>
            <a:off x="3381375" y="310220"/>
            <a:ext cx="43910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Trabajo de Grado Mención</a:t>
            </a:r>
            <a:endParaRPr lang="en-GB" sz="28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52B43B2C-4D29-A76A-286B-68227A1376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237789"/>
              </p:ext>
            </p:extLst>
          </p:nvPr>
        </p:nvGraphicFramePr>
        <p:xfrm>
          <a:off x="1308100" y="2381905"/>
          <a:ext cx="8947150" cy="21502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4484">
                  <a:extLst>
                    <a:ext uri="{9D8B030D-6E8A-4147-A177-3AD203B41FA5}">
                      <a16:colId xmlns:a16="http://schemas.microsoft.com/office/drawing/2014/main" xmlns="" val="4211902832"/>
                    </a:ext>
                  </a:extLst>
                </a:gridCol>
                <a:gridCol w="3268121">
                  <a:extLst>
                    <a:ext uri="{9D8B030D-6E8A-4147-A177-3AD203B41FA5}">
                      <a16:colId xmlns:a16="http://schemas.microsoft.com/office/drawing/2014/main" xmlns="" val="2621836645"/>
                    </a:ext>
                  </a:extLst>
                </a:gridCol>
                <a:gridCol w="3214545">
                  <a:extLst>
                    <a:ext uri="{9D8B030D-6E8A-4147-A177-3AD203B41FA5}">
                      <a16:colId xmlns:a16="http://schemas.microsoft.com/office/drawing/2014/main" xmlns="" val="1314255734"/>
                    </a:ext>
                  </a:extLst>
                </a:gridCol>
              </a:tblGrid>
              <a:tr h="128818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>
                          <a:solidFill>
                            <a:schemeClr val="bg1"/>
                          </a:solidFill>
                          <a:effectLst/>
                        </a:rPr>
                        <a:t>Biotecnología</a:t>
                      </a:r>
                      <a:endParaRPr lang="en-GB" sz="18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UTILIZACIÓN DE MICROALGAS EN EL MANEJO SUSTENTABLE DE EFLUENTES DE TAMBO</a:t>
                      </a:r>
                      <a:endParaRPr lang="es-E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>
                          <a:effectLst/>
                        </a:rPr>
                        <a:t>Matías Regina, Clara Segovia</a:t>
                      </a:r>
                      <a:endParaRPr lang="en-GB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081796328"/>
                  </a:ext>
                </a:extLst>
              </a:tr>
              <a:tr h="86208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Eléctrica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Cancelación de Artefactos en Neuroestimuladores (CANE)</a:t>
                      </a:r>
                      <a:endParaRPr lang="es-E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effectLst/>
                        </a:rPr>
                        <a:t>Julián Evia, Rodrigo García, Josefina </a:t>
                      </a:r>
                      <a:r>
                        <a:rPr lang="en-GB" sz="1800" b="1" u="none" strike="noStrike" dirty="0" err="1">
                          <a:effectLst/>
                        </a:rPr>
                        <a:t>Schmitd</a:t>
                      </a:r>
                      <a:endParaRPr lang="en-GB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67425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98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EA1B31C-D2EB-4F68-8221-0D62CD57246F}"/>
              </a:ext>
            </a:extLst>
          </p:cNvPr>
          <p:cNvSpPr txBox="1"/>
          <p:nvPr/>
        </p:nvSpPr>
        <p:spPr>
          <a:xfrm>
            <a:off x="962631" y="955986"/>
            <a:ext cx="9641053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rgbClr val="2D1DA3"/>
                </a:solidFill>
              </a:rPr>
              <a:t>CONCURSOS 2024 </a:t>
            </a:r>
          </a:p>
          <a:p>
            <a:endParaRPr lang="en-GB" sz="4800" b="1" dirty="0">
              <a:solidFill>
                <a:srgbClr val="2D1DA3"/>
              </a:solidFill>
            </a:endParaRPr>
          </a:p>
          <a:p>
            <a:endParaRPr lang="en-GB" sz="4800" b="1" dirty="0">
              <a:solidFill>
                <a:srgbClr val="2D1DA3"/>
              </a:solidFill>
            </a:endParaRPr>
          </a:p>
          <a:p>
            <a:r>
              <a:rPr lang="en-GB" sz="4800" b="1" dirty="0">
                <a:solidFill>
                  <a:srgbClr val="2D1DA3"/>
                </a:solidFill>
              </a:rPr>
              <a:t>TESIS DE DOCTORADO</a:t>
            </a:r>
          </a:p>
          <a:p>
            <a:r>
              <a:rPr lang="en-GB" sz="4800" b="1" dirty="0">
                <a:solidFill>
                  <a:srgbClr val="2D1DA3"/>
                </a:solidFill>
              </a:rPr>
              <a:t>TESIS DE MAESTRÍA</a:t>
            </a:r>
          </a:p>
          <a:p>
            <a:r>
              <a:rPr lang="en-GB" sz="4800" b="1" dirty="0">
                <a:solidFill>
                  <a:srgbClr val="2D1DA3"/>
                </a:solidFill>
              </a:rPr>
              <a:t>TRABAJOS FINALES DE GRADO</a:t>
            </a:r>
          </a:p>
          <a:p>
            <a:endParaRPr lang="en-GB" sz="2800" b="1" dirty="0">
              <a:solidFill>
                <a:srgbClr val="2D1DA3"/>
              </a:solidFill>
            </a:endParaRPr>
          </a:p>
          <a:p>
            <a:r>
              <a:rPr lang="en-GB" sz="2800" b="1" dirty="0">
                <a:solidFill>
                  <a:srgbClr val="2D1DA3"/>
                </a:solidFill>
              </a:rPr>
              <a:t>                                               </a:t>
            </a:r>
          </a:p>
          <a:p>
            <a:r>
              <a:rPr lang="en-GB" dirty="0"/>
              <a:t>                                                               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2FBD8B8-9C58-40DF-96DE-C8F6F6CACB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994" y="448888"/>
            <a:ext cx="5024791" cy="2394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498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3F38094-8C06-4761-92DD-827496E1AD09}"/>
              </a:ext>
            </a:extLst>
          </p:cNvPr>
          <p:cNvSpPr txBox="1"/>
          <p:nvPr/>
        </p:nvSpPr>
        <p:spPr>
          <a:xfrm>
            <a:off x="3412558" y="221469"/>
            <a:ext cx="52220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i="1" dirty="0">
                <a:solidFill>
                  <a:srgbClr val="2D1DA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Tesis de Doctorado Premio </a:t>
            </a:r>
            <a:endParaRPr lang="en-GB" sz="2800" dirty="0">
              <a:solidFill>
                <a:srgbClr val="2D1DA3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EDD55823-4DB5-D765-93DB-265DA9493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15925"/>
              </p:ext>
            </p:extLst>
          </p:nvPr>
        </p:nvGraphicFramePr>
        <p:xfrm>
          <a:off x="971550" y="1076325"/>
          <a:ext cx="10439400" cy="5381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1932">
                  <a:extLst>
                    <a:ext uri="{9D8B030D-6E8A-4147-A177-3AD203B41FA5}">
                      <a16:colId xmlns:a16="http://schemas.microsoft.com/office/drawing/2014/main" xmlns="" val="2299012344"/>
                    </a:ext>
                  </a:extLst>
                </a:gridCol>
                <a:gridCol w="4779043">
                  <a:extLst>
                    <a:ext uri="{9D8B030D-6E8A-4147-A177-3AD203B41FA5}">
                      <a16:colId xmlns:a16="http://schemas.microsoft.com/office/drawing/2014/main" xmlns="" val="3959750655"/>
                    </a:ext>
                  </a:extLst>
                </a:gridCol>
                <a:gridCol w="2638425">
                  <a:extLst>
                    <a:ext uri="{9D8B030D-6E8A-4147-A177-3AD203B41FA5}">
                      <a16:colId xmlns:a16="http://schemas.microsoft.com/office/drawing/2014/main" xmlns="" val="1397067643"/>
                    </a:ext>
                  </a:extLst>
                </a:gridCol>
              </a:tblGrid>
              <a:tr h="9516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>
                          <a:solidFill>
                            <a:schemeClr val="bg1"/>
                          </a:solidFill>
                          <a:effectLst/>
                        </a:rPr>
                        <a:t>Ambiental</a:t>
                      </a:r>
                      <a:endParaRPr lang="en-GB" sz="18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>
                          <a:effectLst/>
                        </a:rPr>
                        <a:t>Análisis de la exposición personal a contaminantes ambientales en Montevideo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>
                          <a:effectLst/>
                        </a:rPr>
                        <a:t>Mauro D'Angelo </a:t>
                      </a:r>
                      <a:r>
                        <a:rPr lang="en-GB" sz="1800" b="1" u="none" strike="noStrike" dirty="0" err="1">
                          <a:effectLst/>
                        </a:rPr>
                        <a:t>Taibo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/>
                </a:tc>
                <a:extLst>
                  <a:ext uri="{0D108BD9-81ED-4DB2-BD59-A6C34878D82A}">
                    <a16:rowId xmlns:a16="http://schemas.microsoft.com/office/drawing/2014/main" xmlns="" val="3329485593"/>
                  </a:ext>
                </a:extLst>
              </a:tr>
              <a:tr h="126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>
                          <a:solidFill>
                            <a:schemeClr val="bg1"/>
                          </a:solidFill>
                          <a:effectLst/>
                        </a:rPr>
                        <a:t>Ciencias Agrarias Tecnología y gestión alimentaria</a:t>
                      </a:r>
                      <a:endParaRPr lang="es-ES" sz="18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>
                          <a:effectLst/>
                        </a:rPr>
                        <a:t>Evaluación de la sostenibilidad ambiental de la producción citrícola en el Uruguay mediante análisis de ciclo de vida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>
                          <a:effectLst/>
                        </a:rPr>
                        <a:t>María Inés Cabot Lujambio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/>
                </a:tc>
                <a:extLst>
                  <a:ext uri="{0D108BD9-81ED-4DB2-BD59-A6C34878D82A}">
                    <a16:rowId xmlns:a16="http://schemas.microsoft.com/office/drawing/2014/main" xmlns="" val="4017248498"/>
                  </a:ext>
                </a:extLst>
              </a:tr>
              <a:tr h="15816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Ciencias</a:t>
                      </a:r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Agrarias</a:t>
                      </a:r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Suelos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>
                          <a:effectLst/>
                        </a:rPr>
                        <a:t>Extracción y ciclaje de nutrientes en plantaciones de Eucalyptus sp. en Uruguay y su efecto en la sostenibilidad del sistema de producción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>
                          <a:effectLst/>
                        </a:rPr>
                        <a:t>Daniel Alejandro González Torres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/>
                </a:tc>
                <a:extLst>
                  <a:ext uri="{0D108BD9-81ED-4DB2-BD59-A6C34878D82A}">
                    <a16:rowId xmlns:a16="http://schemas.microsoft.com/office/drawing/2014/main" xmlns="" val="4061913222"/>
                  </a:ext>
                </a:extLst>
              </a:tr>
              <a:tr h="15816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Ciencias</a:t>
                      </a:r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Agrarias</a:t>
                      </a:r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Vegetal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>
                          <a:effectLst/>
                        </a:rPr>
                        <a:t>Evaluation of site-specific management practices to reduce the heterogeneity in grapevine vigor, yield, and grape composition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>
                          <a:effectLst/>
                        </a:rPr>
                        <a:t>César Gustavo Pereyra </a:t>
                      </a:r>
                      <a:r>
                        <a:rPr lang="en-GB" sz="1800" b="1" u="none" strike="noStrike" dirty="0" err="1">
                          <a:effectLst/>
                        </a:rPr>
                        <a:t>Alpuin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/>
                </a:tc>
                <a:extLst>
                  <a:ext uri="{0D108BD9-81ED-4DB2-BD59-A6C34878D82A}">
                    <a16:rowId xmlns:a16="http://schemas.microsoft.com/office/drawing/2014/main" xmlns="" val="3458843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644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8A1EAD2-7517-1771-A233-EE2312005A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05DB51C-81CA-346F-7718-4860246280CC}"/>
              </a:ext>
            </a:extLst>
          </p:cNvPr>
          <p:cNvSpPr txBox="1"/>
          <p:nvPr/>
        </p:nvSpPr>
        <p:spPr>
          <a:xfrm>
            <a:off x="3412558" y="221469"/>
            <a:ext cx="52220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i="1" dirty="0">
                <a:solidFill>
                  <a:srgbClr val="2D1DA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Tesis de Doctorado Premio </a:t>
            </a:r>
            <a:endParaRPr lang="en-GB" sz="2800" dirty="0">
              <a:solidFill>
                <a:srgbClr val="2D1DA3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30E0806A-D062-32C4-4372-A62AA744E4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393736"/>
              </p:ext>
            </p:extLst>
          </p:nvPr>
        </p:nvGraphicFramePr>
        <p:xfrm>
          <a:off x="971550" y="1076325"/>
          <a:ext cx="10439400" cy="37999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1932">
                  <a:extLst>
                    <a:ext uri="{9D8B030D-6E8A-4147-A177-3AD203B41FA5}">
                      <a16:colId xmlns:a16="http://schemas.microsoft.com/office/drawing/2014/main" xmlns="" val="2299012344"/>
                    </a:ext>
                  </a:extLst>
                </a:gridCol>
                <a:gridCol w="4779043">
                  <a:extLst>
                    <a:ext uri="{9D8B030D-6E8A-4147-A177-3AD203B41FA5}">
                      <a16:colId xmlns:a16="http://schemas.microsoft.com/office/drawing/2014/main" xmlns="" val="3959750655"/>
                    </a:ext>
                  </a:extLst>
                </a:gridCol>
                <a:gridCol w="2638425">
                  <a:extLst>
                    <a:ext uri="{9D8B030D-6E8A-4147-A177-3AD203B41FA5}">
                      <a16:colId xmlns:a16="http://schemas.microsoft.com/office/drawing/2014/main" xmlns="" val="1397067643"/>
                    </a:ext>
                  </a:extLst>
                </a:gridCol>
              </a:tblGrid>
              <a:tr h="9516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GB" sz="1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Eléctrica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Desarrollo de un sensor de granizo basado en    </a:t>
                      </a:r>
                    </a:p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técnicas acústicas</a:t>
                      </a:r>
                    </a:p>
                  </a:txBody>
                  <a:tcPr marL="5419" marR="5419" marT="541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Florencia </a:t>
                      </a:r>
                      <a:r>
                        <a:rPr lang="en-GB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Blasina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/>
                </a:tc>
                <a:extLst>
                  <a:ext uri="{0D108BD9-81ED-4DB2-BD59-A6C34878D82A}">
                    <a16:rowId xmlns:a16="http://schemas.microsoft.com/office/drawing/2014/main" xmlns="" val="3329485593"/>
                  </a:ext>
                </a:extLst>
              </a:tr>
              <a:tr h="126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Eléctrica</a:t>
                      </a:r>
                    </a:p>
                  </a:txBody>
                  <a:tcPr marL="5419" marR="5419" marT="5419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Inversion Region Design Based on gm=ID: </a:t>
                      </a:r>
                    </a:p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the Non-linear Case of a Wake-up Receiver  </a:t>
                      </a:r>
                    </a:p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Radio Frequency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Linder Alejandro Reyes </a:t>
                      </a:r>
                    </a:p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Martínez</a:t>
                      </a:r>
                    </a:p>
                  </a:txBody>
                  <a:tcPr marL="5419" marR="5419" marT="5419" marB="0" anchor="ctr"/>
                </a:tc>
                <a:extLst>
                  <a:ext uri="{0D108BD9-81ED-4DB2-BD59-A6C34878D82A}">
                    <a16:rowId xmlns:a16="http://schemas.microsoft.com/office/drawing/2014/main" xmlns="" val="4017248498"/>
                  </a:ext>
                </a:extLst>
              </a:tr>
              <a:tr h="15816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Energía</a:t>
                      </a:r>
                    </a:p>
                  </a:txBody>
                  <a:tcPr marL="5419" marR="5419" marT="5419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Modelado termodinámico en tiempos finitos </a:t>
                      </a:r>
                    </a:p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para sistemas de almacenamiento de energía </a:t>
                      </a:r>
                    </a:p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asociados a bombas de calor</a:t>
                      </a:r>
                    </a:p>
                  </a:txBody>
                  <a:tcPr marL="5419" marR="5419" marT="541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Daniel Salomone   </a:t>
                      </a:r>
                    </a:p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González</a:t>
                      </a:r>
                    </a:p>
                  </a:txBody>
                  <a:tcPr marL="5419" marR="5419" marT="5419" marB="0" anchor="ctr"/>
                </a:tc>
                <a:extLst>
                  <a:ext uri="{0D108BD9-81ED-4DB2-BD59-A6C34878D82A}">
                    <a16:rowId xmlns:a16="http://schemas.microsoft.com/office/drawing/2014/main" xmlns="" val="4061913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036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F1433D9-D497-DB86-479B-502F440A0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77D198D-C8EB-7463-773D-DD418C1F24E4}"/>
              </a:ext>
            </a:extLst>
          </p:cNvPr>
          <p:cNvSpPr txBox="1"/>
          <p:nvPr/>
        </p:nvSpPr>
        <p:spPr>
          <a:xfrm>
            <a:off x="3412558" y="221469"/>
            <a:ext cx="52220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i="1" dirty="0">
                <a:solidFill>
                  <a:srgbClr val="2D1DA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Tesis de Doctorado Premio </a:t>
            </a:r>
            <a:endParaRPr lang="en-GB" sz="2800" dirty="0">
              <a:solidFill>
                <a:srgbClr val="2D1DA3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2FE296AA-A93B-2D0B-B181-59EBA874D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780496"/>
              </p:ext>
            </p:extLst>
          </p:nvPr>
        </p:nvGraphicFramePr>
        <p:xfrm>
          <a:off x="876300" y="1529012"/>
          <a:ext cx="10439400" cy="37999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1932">
                  <a:extLst>
                    <a:ext uri="{9D8B030D-6E8A-4147-A177-3AD203B41FA5}">
                      <a16:colId xmlns:a16="http://schemas.microsoft.com/office/drawing/2014/main" xmlns="" val="2299012344"/>
                    </a:ext>
                  </a:extLst>
                </a:gridCol>
                <a:gridCol w="4779043">
                  <a:extLst>
                    <a:ext uri="{9D8B030D-6E8A-4147-A177-3AD203B41FA5}">
                      <a16:colId xmlns:a16="http://schemas.microsoft.com/office/drawing/2014/main" xmlns="" val="3959750655"/>
                    </a:ext>
                  </a:extLst>
                </a:gridCol>
                <a:gridCol w="2638425">
                  <a:extLst>
                    <a:ext uri="{9D8B030D-6E8A-4147-A177-3AD203B41FA5}">
                      <a16:colId xmlns:a16="http://schemas.microsoft.com/office/drawing/2014/main" xmlns="" val="1397067643"/>
                    </a:ext>
                  </a:extLst>
                </a:gridCol>
              </a:tblGrid>
              <a:tr h="9516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GB" sz="1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Informática</a:t>
                      </a:r>
                      <a:r>
                        <a:rPr lang="en-GB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419" marR="5419" marT="5419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Active Learning of Regular Languages as an  </a:t>
                      </a:r>
                    </a:p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Approach to Neural Language Models </a:t>
                      </a:r>
                    </a:p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Verification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Franz Mayr Ojeda</a:t>
                      </a:r>
                    </a:p>
                  </a:txBody>
                  <a:tcPr marL="5419" marR="5419" marT="5419" marB="0" anchor="ctr"/>
                </a:tc>
                <a:extLst>
                  <a:ext uri="{0D108BD9-81ED-4DB2-BD59-A6C34878D82A}">
                    <a16:rowId xmlns:a16="http://schemas.microsoft.com/office/drawing/2014/main" xmlns="" val="3329485593"/>
                  </a:ext>
                </a:extLst>
              </a:tr>
              <a:tr h="126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Informática </a:t>
                      </a:r>
                    </a:p>
                  </a:txBody>
                  <a:tcPr marL="5419" marR="5419" marT="5419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Opportunistic Network Modelling and Algorithms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Jorge Visca</a:t>
                      </a:r>
                    </a:p>
                  </a:txBody>
                  <a:tcPr marL="5419" marR="5419" marT="5419" marB="0" anchor="ctr"/>
                </a:tc>
                <a:extLst>
                  <a:ext uri="{0D108BD9-81ED-4DB2-BD59-A6C34878D82A}">
                    <a16:rowId xmlns:a16="http://schemas.microsoft.com/office/drawing/2014/main" xmlns="" val="4017248498"/>
                  </a:ext>
                </a:extLst>
              </a:tr>
              <a:tr h="15816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  <a:r>
                        <a:rPr lang="en-GB" sz="1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Química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9" marR="5419" marT="5419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Modelado, simulación y optimización del   </a:t>
                      </a:r>
                    </a:p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proceso de extracción para la obtención de </a:t>
                      </a:r>
                    </a:p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extractos con alto valor añadido a partir de orujo</a:t>
                      </a:r>
                    </a:p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de uva</a:t>
                      </a:r>
                    </a:p>
                  </a:txBody>
                  <a:tcPr marL="5419" marR="5419" marT="541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Rodolfo Martín de Mattos </a:t>
                      </a:r>
                    </a:p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Rodríguez</a:t>
                      </a:r>
                    </a:p>
                  </a:txBody>
                  <a:tcPr marL="5419" marR="5419" marT="5419" marB="0" anchor="ctr"/>
                </a:tc>
                <a:extLst>
                  <a:ext uri="{0D108BD9-81ED-4DB2-BD59-A6C34878D82A}">
                    <a16:rowId xmlns:a16="http://schemas.microsoft.com/office/drawing/2014/main" xmlns="" val="4061913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52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824BB61-493C-D021-D9D5-498F5E5BC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CE5EA69-4708-AEBF-41E4-25DC7FBDA6BD}"/>
              </a:ext>
            </a:extLst>
          </p:cNvPr>
          <p:cNvSpPr txBox="1"/>
          <p:nvPr/>
        </p:nvSpPr>
        <p:spPr>
          <a:xfrm>
            <a:off x="3412558" y="221469"/>
            <a:ext cx="52220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i="1" dirty="0">
                <a:solidFill>
                  <a:srgbClr val="2D1DA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Tesis de Doctorado </a:t>
            </a:r>
            <a:r>
              <a:rPr lang="es-ES" sz="2800" b="1" i="1" dirty="0">
                <a:solidFill>
                  <a:srgbClr val="2D1DA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Mención</a:t>
            </a:r>
            <a:r>
              <a:rPr lang="es-ES" sz="2800" b="1" i="1" dirty="0">
                <a:solidFill>
                  <a:srgbClr val="2D1DA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sz="2800" dirty="0">
              <a:solidFill>
                <a:srgbClr val="2D1DA3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8C9FE094-1E93-391D-833B-8A2C096E5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527965"/>
              </p:ext>
            </p:extLst>
          </p:nvPr>
        </p:nvGraphicFramePr>
        <p:xfrm>
          <a:off x="962025" y="2057400"/>
          <a:ext cx="10439400" cy="2381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1932">
                  <a:extLst>
                    <a:ext uri="{9D8B030D-6E8A-4147-A177-3AD203B41FA5}">
                      <a16:colId xmlns:a16="http://schemas.microsoft.com/office/drawing/2014/main" xmlns="" val="2299012344"/>
                    </a:ext>
                  </a:extLst>
                </a:gridCol>
                <a:gridCol w="4779043">
                  <a:extLst>
                    <a:ext uri="{9D8B030D-6E8A-4147-A177-3AD203B41FA5}">
                      <a16:colId xmlns:a16="http://schemas.microsoft.com/office/drawing/2014/main" xmlns="" val="3959750655"/>
                    </a:ext>
                  </a:extLst>
                </a:gridCol>
                <a:gridCol w="2638425">
                  <a:extLst>
                    <a:ext uri="{9D8B030D-6E8A-4147-A177-3AD203B41FA5}">
                      <a16:colId xmlns:a16="http://schemas.microsoft.com/office/drawing/2014/main" xmlns="" val="1397067643"/>
                    </a:ext>
                  </a:extLst>
                </a:gridCol>
              </a:tblGrid>
              <a:tr h="111442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Mecánica de los fluidos   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es-E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aplicada</a:t>
                      </a: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MEJORAS EN EL SISTEMA DE PRONÓSTICOS  </a:t>
                      </a:r>
                    </a:p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HIDROLÓGICOS POR ENSAMBLES DEL </a:t>
                      </a:r>
                    </a:p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SIMULADOR DEL SISTEMA ELÉCTRICO EN </a:t>
                      </a:r>
                    </a:p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URUGUAY</a:t>
                      </a:r>
                    </a:p>
                  </a:txBody>
                  <a:tcPr marL="5419" marR="5419" marT="541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Alejandra de Vera</a:t>
                      </a:r>
                    </a:p>
                  </a:txBody>
                  <a:tcPr marL="5419" marR="5419" marT="5419" marB="0" anchor="ctr"/>
                </a:tc>
                <a:extLst>
                  <a:ext uri="{0D108BD9-81ED-4DB2-BD59-A6C34878D82A}">
                    <a16:rowId xmlns:a16="http://schemas.microsoft.com/office/drawing/2014/main" xmlns="" val="3329485593"/>
                  </a:ext>
                </a:extLst>
              </a:tr>
              <a:tr h="126665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</a:t>
                      </a:r>
                      <a:r>
                        <a:rPr lang="en-GB" sz="1800" b="1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Química</a:t>
                      </a:r>
                      <a:endParaRPr lang="en-GB" sz="18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Optimización de la Hidrólisis Térmica y Digestión </a:t>
                      </a:r>
                    </a:p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Anaerobia para la Gestión Sustentable de Lodos </a:t>
                      </a:r>
                    </a:p>
                    <a:p>
                      <a:pPr algn="l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en la Industria de Celulosa</a:t>
                      </a:r>
                    </a:p>
                  </a:txBody>
                  <a:tcPr marL="5419" marR="5419" marT="541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Nicolás Federico  </a:t>
                      </a:r>
                    </a:p>
                    <a:p>
                      <a:pPr algn="l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GB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Goycochea</a:t>
                      </a: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Freire</a:t>
                      </a:r>
                    </a:p>
                  </a:txBody>
                  <a:tcPr marL="5419" marR="5419" marT="5419" marB="0" anchor="ctr"/>
                </a:tc>
                <a:extLst>
                  <a:ext uri="{0D108BD9-81ED-4DB2-BD59-A6C34878D82A}">
                    <a16:rowId xmlns:a16="http://schemas.microsoft.com/office/drawing/2014/main" xmlns="" val="4017248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964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1659299-1552-DE46-FD5F-6A5DFC2B26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7B8993-296D-E7C3-56AF-F18E6C7012C3}"/>
              </a:ext>
            </a:extLst>
          </p:cNvPr>
          <p:cNvSpPr/>
          <p:nvPr/>
        </p:nvSpPr>
        <p:spPr>
          <a:xfrm>
            <a:off x="981833" y="231710"/>
            <a:ext cx="102283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es-ES" sz="2000" b="1" i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s-E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</a:t>
            </a:r>
            <a:r>
              <a:rPr lang="es-ES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Tesis de Maestría </a:t>
            </a:r>
            <a:r>
              <a:rPr lang="es-E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Premio</a:t>
            </a:r>
            <a:endParaRPr lang="es-ES" sz="2800" b="1" i="1" u="sng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48F30FFA-4ECC-79E5-0C41-F550ED331C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306027"/>
              </p:ext>
            </p:extLst>
          </p:nvPr>
        </p:nvGraphicFramePr>
        <p:xfrm>
          <a:off x="1609725" y="2651521"/>
          <a:ext cx="9439274" cy="13204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2947">
                  <a:extLst>
                    <a:ext uri="{9D8B030D-6E8A-4147-A177-3AD203B41FA5}">
                      <a16:colId xmlns:a16="http://schemas.microsoft.com/office/drawing/2014/main" xmlns="" val="1689848645"/>
                    </a:ext>
                  </a:extLst>
                </a:gridCol>
                <a:gridCol w="3742444">
                  <a:extLst>
                    <a:ext uri="{9D8B030D-6E8A-4147-A177-3AD203B41FA5}">
                      <a16:colId xmlns:a16="http://schemas.microsoft.com/office/drawing/2014/main" xmlns="" val="4209636561"/>
                    </a:ext>
                  </a:extLst>
                </a:gridCol>
                <a:gridCol w="2203883">
                  <a:extLst>
                    <a:ext uri="{9D8B030D-6E8A-4147-A177-3AD203B41FA5}">
                      <a16:colId xmlns:a16="http://schemas.microsoft.com/office/drawing/2014/main" xmlns="" val="3570853422"/>
                    </a:ext>
                  </a:extLst>
                </a:gridCol>
              </a:tblGrid>
              <a:tr h="132040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Ciencia de datos y aprendizaje automático</a:t>
                      </a:r>
                      <a:endParaRPr lang="es-E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>
                          <a:effectLst/>
                        </a:rPr>
                        <a:t>LASE: Learned Adjacency Spectral Embeddings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>
                          <a:effectLst/>
                        </a:rPr>
                        <a:t>María Sofía Pérez </a:t>
                      </a:r>
                      <a:r>
                        <a:rPr lang="en-GB" sz="1800" b="1" u="none" strike="noStrike" dirty="0" err="1">
                          <a:effectLst/>
                        </a:rPr>
                        <a:t>Casulo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117792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144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F53D647-F6B9-48B5-9F84-9B2FA956B7B4}"/>
              </a:ext>
            </a:extLst>
          </p:cNvPr>
          <p:cNvSpPr/>
          <p:nvPr/>
        </p:nvSpPr>
        <p:spPr>
          <a:xfrm>
            <a:off x="981833" y="231710"/>
            <a:ext cx="102283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es-ES" sz="2000" b="1" i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s-E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</a:t>
            </a:r>
            <a:r>
              <a:rPr lang="es-ES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Tesis de Maestría Mención</a:t>
            </a:r>
            <a:endParaRPr lang="es-ES" sz="2800" b="1" i="1" u="sng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CF639B0A-7CB9-C826-9F28-C01208454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029414"/>
              </p:ext>
            </p:extLst>
          </p:nvPr>
        </p:nvGraphicFramePr>
        <p:xfrm>
          <a:off x="1524000" y="1952625"/>
          <a:ext cx="9182099" cy="25697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7781">
                  <a:extLst>
                    <a:ext uri="{9D8B030D-6E8A-4147-A177-3AD203B41FA5}">
                      <a16:colId xmlns:a16="http://schemas.microsoft.com/office/drawing/2014/main" xmlns="" val="1689848645"/>
                    </a:ext>
                  </a:extLst>
                </a:gridCol>
                <a:gridCol w="3640480">
                  <a:extLst>
                    <a:ext uri="{9D8B030D-6E8A-4147-A177-3AD203B41FA5}">
                      <a16:colId xmlns:a16="http://schemas.microsoft.com/office/drawing/2014/main" xmlns="" val="4209636561"/>
                    </a:ext>
                  </a:extLst>
                </a:gridCol>
                <a:gridCol w="2143838">
                  <a:extLst>
                    <a:ext uri="{9D8B030D-6E8A-4147-A177-3AD203B41FA5}">
                      <a16:colId xmlns:a16="http://schemas.microsoft.com/office/drawing/2014/main" xmlns="" val="3570853422"/>
                    </a:ext>
                  </a:extLst>
                </a:gridCol>
              </a:tblGrid>
              <a:tr h="11048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>
                          <a:solidFill>
                            <a:schemeClr val="bg1"/>
                          </a:solidFill>
                          <a:effectLst/>
                        </a:rPr>
                        <a:t>Ciencia de datos y aprendizaje automático</a:t>
                      </a:r>
                      <a:endParaRPr lang="es-ES" sz="18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>
                          <a:effectLst/>
                        </a:rPr>
                        <a:t>Construcción de herramientas para contribuir al análisis de los archivos de la O.C.O.A.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>
                          <a:effectLst/>
                        </a:rPr>
                        <a:t>Mateo Nogueira                            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4014659478"/>
                  </a:ext>
                </a:extLst>
              </a:tr>
              <a:tr h="14649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Ciencia de datos y aprendizaje automático</a:t>
                      </a:r>
                      <a:endParaRPr lang="es-E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 err="1">
                          <a:effectLst/>
                        </a:rPr>
                        <a:t>Detección</a:t>
                      </a:r>
                      <a:r>
                        <a:rPr lang="en-GB" sz="1800" b="1" u="none" strike="noStrike" dirty="0">
                          <a:effectLst/>
                        </a:rPr>
                        <a:t> de </a:t>
                      </a:r>
                      <a:r>
                        <a:rPr lang="en-GB" sz="1800" b="1" u="none" strike="noStrike" dirty="0" err="1">
                          <a:effectLst/>
                        </a:rPr>
                        <a:t>pérdidas</a:t>
                      </a:r>
                      <a:r>
                        <a:rPr lang="en-GB" sz="1800" b="1" u="none" strike="noStrike" dirty="0">
                          <a:effectLst/>
                        </a:rPr>
                        <a:t> no </a:t>
                      </a:r>
                      <a:r>
                        <a:rPr lang="en-GB" sz="1800" b="1" u="none" strike="noStrike" dirty="0" err="1">
                          <a:effectLst/>
                        </a:rPr>
                        <a:t>técnicas</a:t>
                      </a:r>
                      <a:r>
                        <a:rPr lang="en-GB" sz="1800" b="1" u="none" strike="noStrike" dirty="0">
                          <a:effectLst/>
                        </a:rPr>
                        <a:t> de </a:t>
                      </a:r>
                      <a:r>
                        <a:rPr lang="en-GB" sz="1800" b="1" u="none" strike="noStrike" dirty="0" err="1">
                          <a:effectLst/>
                        </a:rPr>
                        <a:t>energía</a:t>
                      </a:r>
                      <a:r>
                        <a:rPr lang="en-GB" sz="1800" b="1" u="none" strike="noStrike" dirty="0">
                          <a:effectLst/>
                        </a:rPr>
                        <a:t> </a:t>
                      </a:r>
                      <a:r>
                        <a:rPr lang="en-GB" sz="1800" b="1" u="none" strike="noStrike" dirty="0" err="1">
                          <a:effectLst/>
                        </a:rPr>
                        <a:t>utilizando</a:t>
                      </a:r>
                      <a:r>
                        <a:rPr lang="en-GB" sz="1800" b="1" u="none" strike="noStrike" dirty="0">
                          <a:effectLst/>
                        </a:rPr>
                        <a:t> </a:t>
                      </a:r>
                      <a:r>
                        <a:rPr lang="en-GB" sz="1800" b="1" u="none" strike="noStrike" dirty="0" err="1">
                          <a:effectLst/>
                        </a:rPr>
                        <a:t>modelos</a:t>
                      </a:r>
                      <a:r>
                        <a:rPr lang="en-GB" sz="1800" b="1" u="none" strike="noStrike" dirty="0">
                          <a:effectLst/>
                        </a:rPr>
                        <a:t> de </a:t>
                      </a:r>
                      <a:r>
                        <a:rPr lang="en-GB" sz="1800" b="1" u="none" strike="noStrike" dirty="0" err="1">
                          <a:effectLst/>
                        </a:rPr>
                        <a:t>aprendizaje</a:t>
                      </a:r>
                      <a:r>
                        <a:rPr lang="en-GB" sz="1800" b="1" u="none" strike="noStrike" dirty="0">
                          <a:effectLst/>
                        </a:rPr>
                        <a:t> profundo para series </a:t>
                      </a:r>
                      <a:r>
                        <a:rPr lang="en-GB" sz="1800" b="1" u="none" strike="noStrike" dirty="0" err="1">
                          <a:effectLst/>
                        </a:rPr>
                        <a:t>temporales</a:t>
                      </a:r>
                      <a:r>
                        <a:rPr lang="en-GB" sz="1800" b="1" u="none" strike="noStrike" dirty="0">
                          <a:effectLst/>
                        </a:rPr>
                        <a:t> </a:t>
                      </a:r>
                      <a:r>
                        <a:rPr lang="en-GB" sz="1800" b="1" u="none" strike="noStrike" dirty="0" err="1">
                          <a:effectLst/>
                        </a:rPr>
                        <a:t>multivariadas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>
                          <a:effectLst/>
                        </a:rPr>
                        <a:t>Fernanda Maldonado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497358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419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C8F2D80-5879-4B8D-922D-6391C749D8F6}"/>
              </a:ext>
            </a:extLst>
          </p:cNvPr>
          <p:cNvSpPr/>
          <p:nvPr/>
        </p:nvSpPr>
        <p:spPr>
          <a:xfrm>
            <a:off x="551140" y="412530"/>
            <a:ext cx="100988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Tesis de Maestría Mención</a:t>
            </a:r>
            <a:endParaRPr lang="en-GB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6E2ECD05-615A-AB5D-D792-DBF502BC2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461229"/>
              </p:ext>
            </p:extLst>
          </p:nvPr>
        </p:nvGraphicFramePr>
        <p:xfrm>
          <a:off x="1771649" y="2057400"/>
          <a:ext cx="9134475" cy="27732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0158">
                  <a:extLst>
                    <a:ext uri="{9D8B030D-6E8A-4147-A177-3AD203B41FA5}">
                      <a16:colId xmlns:a16="http://schemas.microsoft.com/office/drawing/2014/main" xmlns="" val="2282121140"/>
                    </a:ext>
                  </a:extLst>
                </a:gridCol>
                <a:gridCol w="3621598">
                  <a:extLst>
                    <a:ext uri="{9D8B030D-6E8A-4147-A177-3AD203B41FA5}">
                      <a16:colId xmlns:a16="http://schemas.microsoft.com/office/drawing/2014/main" xmlns="" val="4147089846"/>
                    </a:ext>
                  </a:extLst>
                </a:gridCol>
                <a:gridCol w="2132719">
                  <a:extLst>
                    <a:ext uri="{9D8B030D-6E8A-4147-A177-3AD203B41FA5}">
                      <a16:colId xmlns:a16="http://schemas.microsoft.com/office/drawing/2014/main" xmlns="" val="1725261394"/>
                    </a:ext>
                  </a:extLst>
                </a:gridCol>
              </a:tblGrid>
              <a:tr h="13866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Eléctrica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>
                          <a:effectLst/>
                        </a:rPr>
                        <a:t>Técnicas de seguimiento ocular y desarrollo de prototipo para accesibilidad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>
                          <a:effectLst/>
                        </a:rPr>
                        <a:t>Leonardo Martínez Hornak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667751489"/>
                  </a:ext>
                </a:extLst>
              </a:tr>
              <a:tr h="13866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Energía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>
                          <a:effectLst/>
                        </a:rPr>
                        <a:t>Introducción de Estándares Mínimos de Eficiencia Energética en Uruguay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u="none" strike="noStrike" dirty="0">
                          <a:effectLst/>
                        </a:rPr>
                        <a:t>Romina Silvano </a:t>
                      </a:r>
                      <a:r>
                        <a:rPr lang="en-GB" sz="1800" b="1" u="none" strike="noStrike" dirty="0" err="1">
                          <a:effectLst/>
                        </a:rPr>
                        <a:t>Camarotte</a:t>
                      </a:r>
                      <a:r>
                        <a:rPr lang="en-GB" sz="1800" b="1" u="none" strike="noStrike" dirty="0">
                          <a:effectLst/>
                        </a:rPr>
                        <a:t>               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32306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496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4574</TotalTime>
  <Words>811</Words>
  <Application>Microsoft Office PowerPoint</Application>
  <PresentationFormat>Personalizado</PresentationFormat>
  <Paragraphs>143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Adriana Gambogi</dc:creator>
  <cp:lastModifiedBy>alandoni</cp:lastModifiedBy>
  <cp:revision>65</cp:revision>
  <dcterms:created xsi:type="dcterms:W3CDTF">2017-12-14T20:53:42Z</dcterms:created>
  <dcterms:modified xsi:type="dcterms:W3CDTF">2024-12-03T14:25:17Z</dcterms:modified>
</cp:coreProperties>
</file>